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9"/>
  </p:notesMasterIdLst>
  <p:handoutMasterIdLst>
    <p:handoutMasterId r:id="rId90"/>
  </p:handoutMasterIdLst>
  <p:sldIdLst>
    <p:sldId id="627" r:id="rId70"/>
    <p:sldId id="602" r:id="rId71"/>
    <p:sldId id="613" r:id="rId72"/>
    <p:sldId id="614" r:id="rId73"/>
    <p:sldId id="612" r:id="rId74"/>
    <p:sldId id="615" r:id="rId75"/>
    <p:sldId id="616" r:id="rId76"/>
    <p:sldId id="609" r:id="rId77"/>
    <p:sldId id="626" r:id="rId78"/>
    <p:sldId id="608" r:id="rId79"/>
    <p:sldId id="624" r:id="rId80"/>
    <p:sldId id="621" r:id="rId81"/>
    <p:sldId id="610" r:id="rId82"/>
    <p:sldId id="623" r:id="rId83"/>
    <p:sldId id="622" r:id="rId84"/>
    <p:sldId id="625" r:id="rId85"/>
    <p:sldId id="617" r:id="rId86"/>
    <p:sldId id="629" r:id="rId87"/>
    <p:sldId id="628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 autoAdjust="0"/>
    <p:restoredTop sz="9022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678" y="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handoutMaster" Target="handoutMasters/handout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Wolf for updated PPT.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02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RelayCommand</a:t>
            </a:r>
            <a:r>
              <a:rPr lang="en-US" dirty="0"/>
              <a:t> takes two parameters, where you define your</a:t>
            </a:r>
            <a:r>
              <a:rPr lang="en-US" baseline="0" dirty="0"/>
              <a:t> implementation of Execute and </a:t>
            </a:r>
            <a:r>
              <a:rPr lang="en-US" baseline="0" dirty="0" err="1"/>
              <a:t>CanExecute</a:t>
            </a:r>
            <a:r>
              <a:rPr lang="en-US" baseline="0" dirty="0"/>
              <a:t> (? Right ?) API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86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MVVM = Model View, View,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5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</a:t>
            </a:r>
            <a:r>
              <a:rPr lang="en-US" baseline="0" dirty="0"/>
              <a:t> new Module ….</a:t>
            </a:r>
          </a:p>
          <a:p>
            <a:r>
              <a:rPr lang="en-US" baseline="0" dirty="0"/>
              <a:t>Rename the tab … </a:t>
            </a:r>
          </a:p>
          <a:p>
            <a:r>
              <a:rPr lang="en-US" baseline="0" dirty="0"/>
              <a:t>Add a </a:t>
            </a:r>
            <a:r>
              <a:rPr lang="en-US" baseline="0" dirty="0" err="1"/>
              <a:t>dockpane</a:t>
            </a:r>
            <a:r>
              <a:rPr lang="en-US" baseline="0" dirty="0"/>
              <a:t> and debug</a:t>
            </a:r>
          </a:p>
          <a:p>
            <a:r>
              <a:rPr lang="en-US" baseline="0" dirty="0"/>
              <a:t>… show </a:t>
            </a:r>
            <a:r>
              <a:rPr lang="en-US" baseline="0" dirty="0" err="1"/>
              <a:t>config</a:t>
            </a:r>
            <a:r>
              <a:rPr lang="en-US" baseline="0" dirty="0"/>
              <a:t> . </a:t>
            </a:r>
            <a:r>
              <a:rPr lang="en-US" baseline="0" dirty="0" err="1"/>
              <a:t>Daml</a:t>
            </a:r>
            <a:r>
              <a:rPr lang="en-US" baseline="0" dirty="0"/>
              <a:t> </a:t>
            </a:r>
          </a:p>
          <a:p>
            <a:r>
              <a:rPr lang="en-US" baseline="0" dirty="0"/>
              <a:t>Show </a:t>
            </a:r>
            <a:r>
              <a:rPr lang="en-US" baseline="0" dirty="0" err="1"/>
              <a:t>mvvm</a:t>
            </a:r>
            <a:r>
              <a:rPr lang="en-US" baseline="0" dirty="0"/>
              <a:t> </a:t>
            </a:r>
            <a:r>
              <a:rPr lang="en-US" baseline="0" dirty="0" err="1"/>
              <a:t>viewmodel</a:t>
            </a:r>
            <a:r>
              <a:rPr lang="en-US" baseline="0" dirty="0"/>
              <a:t> and view classes stubbed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15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Suitable for use when a pane should have a</a:t>
            </a:r>
            <a:r>
              <a:rPr lang="en-US" baseline="0" dirty="0"/>
              <a:t> special application context  - </a:t>
            </a:r>
            <a:r>
              <a:rPr lang="en-US" baseline="0" dirty="0" err="1"/>
              <a:t>eg</a:t>
            </a:r>
            <a:r>
              <a:rPr lang="en-US" baseline="0" dirty="0"/>
              <a:t> hosts content that has an associated ribbon or functionality. </a:t>
            </a:r>
          </a:p>
          <a:p>
            <a:r>
              <a:rPr lang="en-US" baseline="0" dirty="0"/>
              <a:t>When it is activated it controls what is available on the ribbon</a:t>
            </a:r>
          </a:p>
          <a:p>
            <a:r>
              <a:rPr lang="en-US" baseline="0" dirty="0"/>
              <a:t>Can also have an associated menu via the </a:t>
            </a:r>
            <a:r>
              <a:rPr lang="en-US" baseline="0" dirty="0" err="1"/>
              <a:t>optionsMenu</a:t>
            </a:r>
            <a:r>
              <a:rPr lang="en-US" baseline="0" dirty="0"/>
              <a:t> element</a:t>
            </a:r>
          </a:p>
          <a:p>
            <a:r>
              <a:rPr lang="en-US" baseline="0" dirty="0"/>
              <a:t>Has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dedicated pane on the status bar, this pane is controlled through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UpdateStatusPane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member on the View class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Pane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vs. Docking Pane – different. Docking pane is a singleton, not destroyed only hidden.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3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instantiates your </a:t>
            </a:r>
            <a:r>
              <a:rPr lang="en-US" dirty="0" err="1"/>
              <a:t>Dockpane</a:t>
            </a:r>
            <a:r>
              <a:rPr lang="en-US" dirty="0"/>
              <a:t> and ensures the View </a:t>
            </a:r>
            <a:r>
              <a:rPr lang="en-US" dirty="0" err="1"/>
              <a:t>Dataconext</a:t>
            </a:r>
            <a:r>
              <a:rPr lang="en-US" dirty="0"/>
              <a:t> is set to the </a:t>
            </a:r>
            <a:r>
              <a:rPr lang="en-US" dirty="0" err="1"/>
              <a:t>DockPane</a:t>
            </a:r>
            <a:r>
              <a:rPr lang="en-US" dirty="0"/>
              <a:t> View Model. Should be the most commonly</a:t>
            </a:r>
            <a:r>
              <a:rPr lang="en-US" baseline="0" dirty="0"/>
              <a:t> used pane for 3</a:t>
            </a:r>
            <a:r>
              <a:rPr lang="en-US" baseline="30000" dirty="0"/>
              <a:t>rd</a:t>
            </a:r>
            <a:r>
              <a:rPr lang="en-US" baseline="0" dirty="0"/>
              <a:t> parties.</a:t>
            </a:r>
          </a:p>
          <a:p>
            <a:endParaRPr lang="en-US" baseline="0" dirty="0"/>
          </a:p>
          <a:p>
            <a:r>
              <a:rPr lang="en-US" baseline="0" dirty="0"/>
              <a:t>Access via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FrameworkApplication.DockPaneManager.Find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(_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dockPaneID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);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Navigate_Pane_DockPane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slide: can initialize</a:t>
            </a:r>
            <a:r>
              <a:rPr lang="en-US" baseline="0" dirty="0"/>
              <a:t> plug in in background </a:t>
            </a:r>
            <a:r>
              <a:rPr lang="en-US" baseline="0" dirty="0" err="1"/>
              <a:t>async</a:t>
            </a:r>
            <a:r>
              <a:rPr lang="en-US" baseline="0" dirty="0"/>
              <a:t>.</a:t>
            </a:r>
          </a:p>
          <a:p>
            <a:r>
              <a:rPr lang="en-US" baseline="0" dirty="0"/>
              <a:t>Locking allows worker thread to update data without any penalty.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5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2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5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Esri</a:t>
            </a:r>
            <a:r>
              <a:rPr lang="en-US" b="0" dirty="0"/>
              <a:t> engineers have placed a high priority on making ArcGIS Pro as easy to program against as possible in the new multithreaded architecture. To this end…</a:t>
            </a:r>
          </a:p>
          <a:p>
            <a:endParaRPr lang="en-US" b="0" dirty="0"/>
          </a:p>
          <a:p>
            <a:r>
              <a:rPr lang="en-US" b="0" dirty="0"/>
              <a:t>MCT is a good acronym to remember</a:t>
            </a:r>
            <a:r>
              <a:rPr lang="en-US" b="0" baseline="0" dirty="0"/>
              <a:t> (e.g. for exceptions)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2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7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Select Layer By Attribute</a:t>
            </a:r>
          </a:p>
          <a:p>
            <a:r>
              <a:rPr lang="en-US" dirty="0"/>
              <a:t>http://resources.arcgis.com/en/help/main/10.1/index.html#/Select_Layer_By_Attribute/001700000071000000/</a:t>
            </a:r>
          </a:p>
          <a:p>
            <a:endParaRPr lang="en-US" dirty="0"/>
          </a:p>
          <a:p>
            <a:r>
              <a:rPr lang="en-US" dirty="0"/>
              <a:t>await</a:t>
            </a:r>
            <a:r>
              <a:rPr lang="en-US" baseline="0" dirty="0"/>
              <a:t> keyword – task returned waits for results to complete (e.g. a GP operation)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6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– coarse grained + fine</a:t>
            </a:r>
            <a:r>
              <a:rPr lang="en-US" baseline="0" dirty="0"/>
              <a:t> grained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MCT</a:t>
            </a:r>
            <a:r>
              <a:rPr lang="en-US" baseline="0" dirty="0"/>
              <a:t> = 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main CIM thread</a:t>
            </a:r>
          </a:p>
          <a:p>
            <a:r>
              <a:rPr lang="en-US"/>
              <a:t>CIM</a:t>
            </a:r>
            <a:r>
              <a:rPr lang="en-US" baseline="0"/>
              <a:t> = Cartographic Information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47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fine grained can only be run on main thread.</a:t>
            </a:r>
          </a:p>
          <a:p>
            <a:r>
              <a:rPr lang="en-US" baseline="0" dirty="0"/>
              <a:t>Coarse grained can combine fine grained and run asynchronously.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ArcGIS.Desktop.Core.ProApp</a:t>
            </a:r>
            <a:r>
              <a:rPr lang="en-US" dirty="0"/>
              <a:t> derives from </a:t>
            </a:r>
            <a:r>
              <a:rPr lang="en-US" dirty="0" err="1"/>
              <a:t>FrameworkApplication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System.Windows.Input.ICommand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6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9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prosoftware.com/products/controls/wp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/>
              <a:t>Customization Patterns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Wolf Kaiser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3465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6403"/>
            <a:ext cx="10826496" cy="492443"/>
          </a:xfrm>
        </p:spPr>
        <p:txBody>
          <a:bodyPr/>
          <a:lstStyle/>
          <a:p>
            <a:r>
              <a:rPr lang="en-US" sz="3200" dirty="0"/>
              <a:t>Hooking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196340"/>
            <a:ext cx="10369296" cy="1638300"/>
          </a:xfrm>
        </p:spPr>
        <p:txBody>
          <a:bodyPr/>
          <a:lstStyle/>
          <a:p>
            <a:r>
              <a:rPr lang="en-US" dirty="0"/>
              <a:t>Get any Pro control’s </a:t>
            </a:r>
            <a:r>
              <a:rPr lang="en-US" dirty="0" err="1"/>
              <a:t>ICommand</a:t>
            </a:r>
            <a:r>
              <a:rPr lang="en-US" dirty="0"/>
              <a:t> and use it in your add-in using Framework’s “</a:t>
            </a:r>
            <a:r>
              <a:rPr lang="en-US" dirty="0" err="1"/>
              <a:t>GetPlugInWrapper</a:t>
            </a:r>
            <a:r>
              <a:rPr lang="en-US" dirty="0"/>
              <a:t>” method.</a:t>
            </a:r>
          </a:p>
          <a:p>
            <a:r>
              <a:rPr lang="en-US" dirty="0"/>
              <a:t>Following example shows how a Pro control’s command can be added to your add-in button click method. (or anywhere else in your add-in).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42110" y="2743200"/>
            <a:ext cx="10849708" cy="31502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// ArcGIS Pro's Create button control DAML ID.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DAML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.esri_mapping_createBookmark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interface from the ArcGIS Pro Button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using command's plug-in wrapper</a:t>
            </a: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// (note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ArcGIS.Desktop.Core.ProApp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can also be used)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FrameworkApplication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.GetPlugInWrapper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Let ArcGIS Pro do the work for us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iCommand.CanExecute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iCommand.Execute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161480143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8235"/>
            <a:ext cx="10826496" cy="492443"/>
          </a:xfrm>
        </p:spPr>
        <p:txBody>
          <a:bodyPr/>
          <a:lstStyle/>
          <a:p>
            <a:r>
              <a:rPr lang="en-US" sz="3200" dirty="0"/>
              <a:t>Hooking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262882"/>
            <a:ext cx="10369296" cy="5050831"/>
          </a:xfrm>
        </p:spPr>
        <p:txBody>
          <a:bodyPr/>
          <a:lstStyle/>
          <a:p>
            <a:r>
              <a:rPr lang="en-US" dirty="0"/>
              <a:t>Adding a button to the </a:t>
            </a:r>
            <a:r>
              <a:rPr lang="en-US" dirty="0" err="1"/>
              <a:t>Dockpane</a:t>
            </a:r>
            <a:r>
              <a:rPr lang="en-US" dirty="0"/>
              <a:t> to run the ‘Close ArcGIS Pro’ Command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Adding a button to the </a:t>
            </a:r>
            <a:r>
              <a:rPr lang="en-US" dirty="0" err="1"/>
              <a:t>Dockpane</a:t>
            </a:r>
            <a:r>
              <a:rPr lang="en-US" dirty="0"/>
              <a:t> with our ‘custom’ Zoom in behavior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RelayCommand</a:t>
            </a:r>
            <a:r>
              <a:rPr lang="en-US" dirty="0"/>
              <a:t> is an implementation of </a:t>
            </a:r>
            <a:r>
              <a:rPr lang="en-US" dirty="0" err="1"/>
              <a:t>ICommand</a:t>
            </a:r>
            <a:r>
              <a:rPr lang="en-US" dirty="0"/>
              <a:t> which lets you specify your own implementation of Execute and </a:t>
            </a:r>
            <a:r>
              <a:rPr lang="en-US" dirty="0" err="1"/>
              <a:t>CanExecute</a:t>
            </a:r>
            <a:endParaRPr lang="en-US" dirty="0"/>
          </a:p>
          <a:p>
            <a:endParaRPr lang="en-US" dirty="0"/>
          </a:p>
          <a:p>
            <a:pPr marL="28346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346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91782"/>
            <a:ext cx="9304085" cy="1679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788297"/>
            <a:ext cx="8972519" cy="17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2428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6403"/>
            <a:ext cx="10826496" cy="492443"/>
          </a:xfrm>
        </p:spPr>
        <p:txBody>
          <a:bodyPr/>
          <a:lstStyle/>
          <a:p>
            <a:r>
              <a:rPr lang="en-GB" sz="3200" dirty="0"/>
              <a:t>MVVM Pattern in Add-ins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8286" y="1119991"/>
            <a:ext cx="10369296" cy="4507454"/>
          </a:xfrm>
        </p:spPr>
        <p:txBody>
          <a:bodyPr/>
          <a:lstStyle/>
          <a:p>
            <a:r>
              <a:rPr lang="en-US" dirty="0"/>
              <a:t>MVVM and variants are de-facto pattern for WPF UI implementations</a:t>
            </a:r>
          </a:p>
          <a:p>
            <a:r>
              <a:rPr lang="en-US" dirty="0"/>
              <a:t>Many Frameworks available</a:t>
            </a:r>
          </a:p>
          <a:p>
            <a:pPr lvl="1"/>
            <a:r>
              <a:rPr lang="en-US" dirty="0"/>
              <a:t>Home grown or “hand rolled”</a:t>
            </a:r>
          </a:p>
          <a:p>
            <a:pPr lvl="1"/>
            <a:r>
              <a:rPr lang="en-US" dirty="0"/>
              <a:t>Commercial (free, purchased)</a:t>
            </a:r>
          </a:p>
          <a:p>
            <a:r>
              <a:rPr lang="en-US" dirty="0"/>
              <a:t>Pro MVVM is built on top of </a:t>
            </a:r>
            <a:r>
              <a:rPr lang="en-US" dirty="0" err="1"/>
              <a:t>ActiPro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http://www.actiprosoftware.com/products/controls/wpf</a:t>
            </a:r>
            <a:r>
              <a:rPr lang="en-US" dirty="0"/>
              <a:t> )</a:t>
            </a:r>
          </a:p>
          <a:p>
            <a:pPr lvl="1"/>
            <a:endParaRPr lang="en-US" dirty="0"/>
          </a:p>
          <a:p>
            <a:r>
              <a:rPr lang="en-US" dirty="0"/>
              <a:t>The Basic Pattern is: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declared in DAML and implemented in code</a:t>
            </a:r>
          </a:p>
          <a:p>
            <a:pPr lvl="1"/>
            <a:r>
              <a:rPr lang="en-US" dirty="0"/>
              <a:t>View referenced in DAML and implemented as WPF </a:t>
            </a:r>
            <a:r>
              <a:rPr lang="en-US" dirty="0" err="1"/>
              <a:t>UserControl</a:t>
            </a:r>
            <a:endParaRPr lang="en-US" dirty="0"/>
          </a:p>
          <a:p>
            <a:pPr lvl="1"/>
            <a:r>
              <a:rPr lang="en-US" dirty="0"/>
              <a:t>Model is optional</a:t>
            </a:r>
          </a:p>
          <a:p>
            <a:pPr lvl="2"/>
            <a:endParaRPr lang="en-US" dirty="0"/>
          </a:p>
          <a:p>
            <a:r>
              <a:rPr lang="en-US" dirty="0"/>
              <a:t>Note: To customize the Pro UI, you must use its MVVM Framework. Substitutes are not allowed.</a:t>
            </a:r>
          </a:p>
        </p:txBody>
      </p:sp>
    </p:spTree>
    <p:extLst>
      <p:ext uri="{BB962C8B-B14F-4D97-AF65-F5344CB8AC3E}">
        <p14:creationId xmlns:p14="http://schemas.microsoft.com/office/powerpoint/2010/main" val="293543246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GB" sz="3200" dirty="0"/>
              <a:t>MVVM Pattern in Add-ins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336020"/>
            <a:ext cx="10369296" cy="4060596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Model-View-</a:t>
            </a:r>
            <a:r>
              <a:rPr lang="en-US" sz="2400" dirty="0" err="1"/>
              <a:t>ViewModel</a:t>
            </a:r>
            <a:r>
              <a:rPr lang="en-US" sz="2400" dirty="0"/>
              <a:t> (MVVM) Pattern used for many of the Framework elements</a:t>
            </a:r>
          </a:p>
          <a:p>
            <a:pPr lvl="1"/>
            <a:r>
              <a:rPr lang="en-US" sz="2000" dirty="0" err="1"/>
              <a:t>Dockpane</a:t>
            </a:r>
            <a:endParaRPr lang="en-US" sz="2000" dirty="0"/>
          </a:p>
          <a:p>
            <a:pPr lvl="1"/>
            <a:r>
              <a:rPr lang="en-US" sz="2000" dirty="0"/>
              <a:t>Pane</a:t>
            </a:r>
          </a:p>
          <a:p>
            <a:pPr lvl="1"/>
            <a:r>
              <a:rPr lang="en-US" sz="2000" dirty="0"/>
              <a:t>Custom Control</a:t>
            </a:r>
          </a:p>
          <a:p>
            <a:pPr lvl="1"/>
            <a:r>
              <a:rPr lang="en-US" sz="2000" dirty="0"/>
              <a:t>Property Page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703"/>
          <a:stretch/>
        </p:blipFill>
        <p:spPr>
          <a:xfrm>
            <a:off x="4803378" y="3478157"/>
            <a:ext cx="3901434" cy="20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MVVM</a:t>
            </a:r>
            <a:r>
              <a:rPr lang="en-US" dirty="0"/>
              <a:t> - Pane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323191"/>
            <a:ext cx="10369296" cy="3429000"/>
          </a:xfrm>
        </p:spPr>
        <p:txBody>
          <a:bodyPr/>
          <a:lstStyle/>
          <a:p>
            <a:r>
              <a:rPr lang="en-US" dirty="0"/>
              <a:t>Many instances</a:t>
            </a:r>
          </a:p>
          <a:p>
            <a:r>
              <a:rPr lang="en-US" dirty="0"/>
              <a:t>Has Default Tab and Default Tool association – “context”</a:t>
            </a:r>
          </a:p>
          <a:p>
            <a:r>
              <a:rPr lang="en-US" dirty="0"/>
              <a:t>In Pro, Panes should be exposed by static class Properties: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MapView.ActiveView</a:t>
            </a:r>
            <a:r>
              <a:rPr lang="en-US" dirty="0"/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Layout.ActiveLayout</a:t>
            </a:r>
            <a:r>
              <a:rPr lang="en-US" dirty="0"/>
              <a:t> – doesn’t exist!,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be discovered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FrameworkApplication.Panes.ActivePane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FrameworkApplication.Panes.FindPane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paneID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0485" y="3795972"/>
            <a:ext cx="11174842" cy="25510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panes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pane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custom_Pane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caption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 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className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CustomViewModel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isClosable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defaultTab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custom_PaneTab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defaultTool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custom_PaneTool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&lt;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content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className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CustomPaneView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/&gt;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optionsMenu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refID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customPaneMenu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/&gt;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&lt;/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pane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panes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7489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MVVM</a:t>
            </a:r>
            <a:r>
              <a:rPr lang="en-US" dirty="0"/>
              <a:t> – </a:t>
            </a:r>
            <a:r>
              <a:rPr lang="en-US" dirty="0" err="1"/>
              <a:t>Dockpane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355464"/>
            <a:ext cx="10369296" cy="3429000"/>
          </a:xfrm>
        </p:spPr>
        <p:txBody>
          <a:bodyPr/>
          <a:lstStyle/>
          <a:p>
            <a:r>
              <a:rPr lang="en-US" dirty="0"/>
              <a:t>Singleton</a:t>
            </a:r>
          </a:p>
          <a:p>
            <a:r>
              <a:rPr lang="en-US" dirty="0"/>
              <a:t>Has no context association with the ribbon and no active tool</a:t>
            </a:r>
          </a:p>
          <a:p>
            <a:r>
              <a:rPr lang="en-US" dirty="0"/>
              <a:t>Once created only hidden, never destroyed</a:t>
            </a:r>
          </a:p>
          <a:p>
            <a:r>
              <a:rPr lang="en-US" dirty="0"/>
              <a:t>View Model derives from the </a:t>
            </a:r>
            <a:r>
              <a:rPr lang="en-US" dirty="0" err="1"/>
              <a:t>DockPane</a:t>
            </a:r>
            <a:r>
              <a:rPr lang="en-US" dirty="0"/>
              <a:t> Contract</a:t>
            </a:r>
          </a:p>
          <a:p>
            <a:r>
              <a:rPr lang="en-US" dirty="0"/>
              <a:t>View is Custom User Control associated with </a:t>
            </a:r>
            <a:r>
              <a:rPr lang="en-US" dirty="0" err="1"/>
              <a:t>DockPane</a:t>
            </a:r>
            <a:r>
              <a:rPr lang="en-US" dirty="0"/>
              <a:t> declaratively</a:t>
            </a:r>
          </a:p>
          <a:p>
            <a:pPr lvl="1"/>
            <a:r>
              <a:rPr lang="en-US" dirty="0"/>
              <a:t>(Use of Model is optional and completely up to developer)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80485" y="4032640"/>
            <a:ext cx="11174842" cy="235888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custom_TOCDockPane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caption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My Contents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className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DockPaneViewModel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endParaRPr lang="en-US" sz="1600" dirty="0">
              <a:solidFill>
                <a:srgbClr val="0000FF"/>
              </a:solidFill>
              <a:latin typeface="Consolas" panose="020B0609020204030204" pitchFamily="49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group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“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condition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esri_core_MapPane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dockWith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esri_core_ProjectDockPane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  &lt;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content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className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=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DockPaneView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/&gt;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  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dockPanes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  <a:cs typeface="Arial" panose="020B0604020202020204" pitchFamily="34" charset="0"/>
              </a:rPr>
              <a:t>&gt;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58532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err="1"/>
              <a:t>Navigate_Pane_DockPane</a:t>
            </a:r>
            <a:r>
              <a:rPr lang="en-US" sz="3200" dirty="0"/>
              <a:t> demo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6412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6403"/>
            <a:ext cx="10826496" cy="492443"/>
          </a:xfrm>
        </p:spPr>
        <p:txBody>
          <a:bodyPr/>
          <a:lstStyle/>
          <a:p>
            <a:r>
              <a:rPr lang="en-GB" sz="3200" dirty="0"/>
              <a:t>Multi-threading considerations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170432"/>
            <a:ext cx="10369296" cy="3849624"/>
          </a:xfrm>
        </p:spPr>
        <p:txBody>
          <a:bodyPr/>
          <a:lstStyle/>
          <a:p>
            <a:r>
              <a:rPr lang="en-US" sz="2400" dirty="0"/>
              <a:t>ArcGIS Pro Framework’s managed threading model:</a:t>
            </a:r>
          </a:p>
          <a:p>
            <a:pPr lvl="1"/>
            <a:r>
              <a:rPr lang="en-US" sz="2000" dirty="0"/>
              <a:t>Framework provides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QueuedTask</a:t>
            </a:r>
            <a:r>
              <a:rPr lang="en-US" sz="2000" dirty="0"/>
              <a:t> to guarantee that UI actions happen in a sensible order without corruption</a:t>
            </a:r>
          </a:p>
          <a:p>
            <a:r>
              <a:rPr lang="en-US" sz="2400" dirty="0"/>
              <a:t>Updating UI collections from a worker thread</a:t>
            </a:r>
          </a:p>
          <a:p>
            <a:pPr lvl="1"/>
            <a:r>
              <a:rPr lang="en-US" sz="2000" dirty="0"/>
              <a:t>Locking is required when sharing objects across threads</a:t>
            </a:r>
          </a:p>
          <a:p>
            <a:r>
              <a:rPr lang="en-US" sz="2200" dirty="0"/>
              <a:t>Recommended pattern for updating collections from a worker thread</a:t>
            </a:r>
          </a:p>
          <a:p>
            <a:pPr lvl="1"/>
            <a:r>
              <a:rPr lang="en-US" sz="2000" dirty="0"/>
              <a:t>Found in </a:t>
            </a:r>
            <a:r>
              <a:rPr lang="en-US" sz="2000" dirty="0" err="1"/>
              <a:t>.Net</a:t>
            </a:r>
            <a:r>
              <a:rPr lang="en-US" sz="2000" dirty="0"/>
              <a:t> </a:t>
            </a:r>
            <a:r>
              <a:rPr lang="en-US" sz="2000" dirty="0" err="1"/>
              <a:t>BindingOperations</a:t>
            </a:r>
            <a:r>
              <a:rPr lang="en-US" sz="2000" dirty="0"/>
              <a:t> helper class:</a:t>
            </a:r>
            <a:br>
              <a:rPr lang="en-US" sz="2000" dirty="0"/>
            </a:br>
            <a:r>
              <a:rPr lang="en-US" sz="2000" dirty="0" err="1"/>
              <a:t>BindingOperations.EnableCollectionSynchronization</a:t>
            </a:r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09" y="4384962"/>
            <a:ext cx="9629877" cy="19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4465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sz="3200" dirty="0"/>
              <a:t>Demo Updating UI collections from a worker thread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1162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162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82625"/>
            <a:ext cx="11050539" cy="492443"/>
          </a:xfrm>
        </p:spPr>
        <p:txBody>
          <a:bodyPr/>
          <a:lstStyle/>
          <a:p>
            <a:r>
              <a:rPr lang="en-US" sz="3200" dirty="0"/>
              <a:t>Important Customization Patterns for the Pro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26420" y="1714500"/>
            <a:ext cx="10107745" cy="3429000"/>
          </a:xfrm>
        </p:spPr>
        <p:txBody>
          <a:bodyPr/>
          <a:lstStyle/>
          <a:p>
            <a:r>
              <a:rPr lang="en-US" sz="3200" dirty="0"/>
              <a:t>Coarse grained and Fine grained APIs</a:t>
            </a:r>
          </a:p>
          <a:p>
            <a:r>
              <a:rPr lang="en-US" sz="3200" dirty="0"/>
              <a:t>Hooking Commands</a:t>
            </a:r>
          </a:p>
          <a:p>
            <a:r>
              <a:rPr lang="en-US" sz="3200" dirty="0"/>
              <a:t>MVVM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21" y="3113412"/>
            <a:ext cx="598253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238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ArcGIS Pro Internal Threading Model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780585" y="1530505"/>
            <a:ext cx="10369296" cy="3429000"/>
          </a:xfrm>
        </p:spPr>
        <p:txBody>
          <a:bodyPr/>
          <a:lstStyle/>
          <a:p>
            <a:r>
              <a:rPr lang="en-US" sz="2400" b="0" dirty="0"/>
              <a:t>ArcGIS Pro is multi-threaded</a:t>
            </a:r>
          </a:p>
          <a:p>
            <a:pPr lvl="1"/>
            <a:r>
              <a:rPr lang="en-US" sz="2000" b="0" dirty="0"/>
              <a:t>incorporates the latest asynchronous language features from Microsoft </a:t>
            </a:r>
          </a:p>
          <a:p>
            <a:pPr lvl="1"/>
            <a:r>
              <a:rPr lang="en-US" sz="2000" b="0" dirty="0"/>
              <a:t>Implements a threading infrastructure tailored to reduce complexity.</a:t>
            </a:r>
          </a:p>
          <a:p>
            <a:r>
              <a:rPr lang="en-US" sz="2400" b="0" dirty="0"/>
              <a:t>Add-In developers should only need to contend with </a:t>
            </a:r>
            <a:r>
              <a:rPr lang="en-US" sz="2400" u="sng" dirty="0"/>
              <a:t>two</a:t>
            </a:r>
            <a:r>
              <a:rPr lang="en-US" sz="2400" b="0" dirty="0"/>
              <a:t> threads: </a:t>
            </a:r>
          </a:p>
          <a:p>
            <a:pPr lvl="1"/>
            <a:r>
              <a:rPr lang="en-US" sz="2000" b="0" dirty="0"/>
              <a:t>The GUI thread</a:t>
            </a:r>
          </a:p>
          <a:p>
            <a:pPr lvl="1"/>
            <a:r>
              <a:rPr lang="en-US" sz="2000" b="0" dirty="0"/>
              <a:t>A single specialized worker thread called the </a:t>
            </a:r>
            <a:r>
              <a:rPr lang="en-US" sz="2000" dirty="0">
                <a:solidFill>
                  <a:srgbClr val="FFFF00"/>
                </a:solidFill>
              </a:rPr>
              <a:t>Main CIM Thread, MCT</a:t>
            </a:r>
          </a:p>
          <a:p>
            <a:pPr lvl="2"/>
            <a:r>
              <a:rPr lang="en-US" sz="1800" b="0" dirty="0"/>
              <a:t>Internally, ArcGIS Pro uses a large number of threads for:</a:t>
            </a:r>
          </a:p>
          <a:p>
            <a:pPr lvl="2"/>
            <a:r>
              <a:rPr lang="en-US" sz="1800" b="0" dirty="0"/>
              <a:t>Rasterization, rendering, data loading, GP</a:t>
            </a:r>
          </a:p>
          <a:p>
            <a:pPr lvl="2"/>
            <a:r>
              <a:rPr lang="en-US" sz="1800" b="0" dirty="0"/>
              <a:t>Isolated from the API</a:t>
            </a:r>
          </a:p>
          <a:p>
            <a:r>
              <a:rPr lang="en-US" sz="2400" b="0" dirty="0"/>
              <a:t>Pro delegates to the internal threads on the API’s behalf. </a:t>
            </a:r>
          </a:p>
          <a:p>
            <a:pPr lvl="1"/>
            <a:r>
              <a:rPr lang="en-US" sz="2200" b="0" dirty="0"/>
              <a:t>Simplifies coding, ensures consistency of Pro state.</a:t>
            </a:r>
          </a:p>
        </p:txBody>
      </p:sp>
    </p:spTree>
    <p:extLst>
      <p:ext uri="{BB962C8B-B14F-4D97-AF65-F5344CB8AC3E}">
        <p14:creationId xmlns:p14="http://schemas.microsoft.com/office/powerpoint/2010/main" val="382793007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984885"/>
          </a:xfrm>
        </p:spPr>
        <p:txBody>
          <a:bodyPr/>
          <a:lstStyle/>
          <a:p>
            <a:r>
              <a:rPr lang="en-US" sz="3200" dirty="0"/>
              <a:t>Four Key Differences When Developing for Pro versus Desktop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/>
              <a:t>The Graphical User Interface (GUI) thread must remain responsive and be free to take user input</a:t>
            </a:r>
          </a:p>
          <a:p>
            <a:r>
              <a:rPr lang="en-US" b="0" dirty="0"/>
              <a:t>Users must always be presented with a logically consistent and informative user interface.</a:t>
            </a:r>
          </a:p>
          <a:p>
            <a:pPr lvl="1"/>
            <a:r>
              <a:rPr lang="en-US" b="0" dirty="0"/>
              <a:t>Including when background processes are running.</a:t>
            </a:r>
          </a:p>
          <a:p>
            <a:pPr lvl="1"/>
            <a:r>
              <a:rPr lang="en-US" b="0" dirty="0"/>
              <a:t>If a long running operation is logically cancellable, an option to cancel should be offered</a:t>
            </a:r>
          </a:p>
          <a:p>
            <a:r>
              <a:rPr lang="en-US" b="0" dirty="0"/>
              <a:t>Conflicting operations should not be executed simultaneously, and should always be performed in an appropriate logical sequence</a:t>
            </a:r>
          </a:p>
          <a:p>
            <a:pPr lvl="1"/>
            <a:r>
              <a:rPr lang="en-US" b="0" dirty="0" err="1"/>
              <a:t>Eg</a:t>
            </a:r>
            <a:r>
              <a:rPr lang="en-US" b="0" dirty="0"/>
              <a:t> a delete of selected features cannot execute until the select has completed</a:t>
            </a:r>
          </a:p>
          <a:p>
            <a:r>
              <a:rPr lang="en-US" b="0" dirty="0"/>
              <a:t>Access to </a:t>
            </a:r>
            <a:r>
              <a:rPr lang="en-US" b="0" i="1" dirty="0"/>
              <a:t>shared</a:t>
            </a:r>
            <a:r>
              <a:rPr lang="en-US" b="0" dirty="0"/>
              <a:t> state between threads is properly synchronized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8223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Three Categories of Methods in ArcGIS Pro API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1131167" y="1670396"/>
            <a:ext cx="10381129" cy="4188094"/>
          </a:xfrm>
        </p:spPr>
        <p:txBody>
          <a:bodyPr/>
          <a:lstStyle/>
          <a:p>
            <a:r>
              <a:rPr lang="en-US" sz="2800" dirty="0"/>
              <a:t>Coarse-grained asynchronous </a:t>
            </a:r>
            <a:r>
              <a:rPr lang="en-US" sz="2800" b="0" dirty="0"/>
              <a:t>methods:</a:t>
            </a:r>
          </a:p>
          <a:p>
            <a:pPr lvl="1"/>
            <a:r>
              <a:rPr lang="en-US" sz="2600" b="0" dirty="0"/>
              <a:t>Can be called on any thread</a:t>
            </a:r>
          </a:p>
          <a:p>
            <a:r>
              <a:rPr lang="en-US" sz="2800" dirty="0"/>
              <a:t>Finer grained synchronous </a:t>
            </a:r>
            <a:r>
              <a:rPr lang="en-US" sz="2800" b="0" dirty="0"/>
              <a:t>methods:</a:t>
            </a:r>
          </a:p>
          <a:p>
            <a:pPr lvl="1"/>
            <a:r>
              <a:rPr lang="en-US" sz="2600" b="0" dirty="0"/>
              <a:t>Must be called within a </a:t>
            </a:r>
            <a:r>
              <a:rPr lang="en-US" sz="2600" b="0" dirty="0" err="1"/>
              <a:t>QueuedTask</a:t>
            </a:r>
            <a:endParaRPr lang="en-US" sz="2600" b="0" dirty="0"/>
          </a:p>
          <a:p>
            <a:pPr lvl="1"/>
            <a:r>
              <a:rPr lang="en-US" sz="2400" b="0" dirty="0"/>
              <a:t>Non-API “.NET” methods can be called on System threads as you wish</a:t>
            </a:r>
          </a:p>
          <a:p>
            <a:r>
              <a:rPr lang="en-US" sz="2800" dirty="0"/>
              <a:t>Synchronous </a:t>
            </a:r>
            <a:r>
              <a:rPr lang="en-US" sz="2800" b="0" dirty="0"/>
              <a:t>methods:</a:t>
            </a:r>
          </a:p>
          <a:p>
            <a:pPr lvl="1"/>
            <a:r>
              <a:rPr lang="en-US" sz="2600" b="0" dirty="0"/>
              <a:t>Must be called on the GUI thread only</a:t>
            </a:r>
          </a:p>
          <a:p>
            <a:pPr lvl="1"/>
            <a:r>
              <a:rPr lang="en-US" sz="2400" b="0" dirty="0"/>
              <a:t>These types of methods are usually associated with WPF and UI updates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399582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Coarse Grained Methods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>
          <a:xfrm>
            <a:off x="914400" y="1622025"/>
            <a:ext cx="10369296" cy="3429000"/>
          </a:xfrm>
        </p:spPr>
        <p:txBody>
          <a:bodyPr/>
          <a:lstStyle/>
          <a:p>
            <a:r>
              <a:rPr lang="en-US" sz="2400" dirty="0"/>
              <a:t>Can be called from  any thread. Typically invoked from the UI thread</a:t>
            </a:r>
          </a:p>
          <a:p>
            <a:pPr lvl="2"/>
            <a:r>
              <a:rPr lang="en-US" sz="1800" dirty="0"/>
              <a:t>They execute in the background on Pro internal threads</a:t>
            </a:r>
          </a:p>
          <a:p>
            <a:pPr lvl="2"/>
            <a:r>
              <a:rPr lang="en-US" sz="1800" dirty="0"/>
              <a:t>Use </a:t>
            </a:r>
            <a:r>
              <a:rPr lang="en-US" sz="1800" dirty="0" err="1"/>
              <a:t>async</a:t>
            </a:r>
            <a:r>
              <a:rPr lang="en-US" sz="1800" dirty="0"/>
              <a:t>/await semantic</a:t>
            </a:r>
          </a:p>
          <a:p>
            <a:pPr lvl="2"/>
            <a:r>
              <a:rPr lang="en-US" sz="1800" dirty="0"/>
              <a:t>Aggregation of these methods into larger coarse grained </a:t>
            </a:r>
            <a:r>
              <a:rPr lang="en-US" sz="1800" dirty="0" err="1"/>
              <a:t>async</a:t>
            </a:r>
            <a:r>
              <a:rPr lang="en-US" sz="1800" dirty="0"/>
              <a:t> methods is not encouraged</a:t>
            </a:r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3604363"/>
            <a:ext cx="10475066" cy="289332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//Adding a Geodatabase: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"@C:\\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myDataFolder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\\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myData.gdb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newlyAddedGDB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.Current.AddAsync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//Execute a GP Tool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Geoprocessing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.ExecuteToolAsync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SelectLayerByAttribute_management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parcels"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"NEW_SELECTION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"description = 'VACANT LAND'"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.Active.ZoomToSelectedAsync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0, 3));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403407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Fine Grained, Synchronous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513114"/>
            <a:ext cx="10369296" cy="4517572"/>
          </a:xfrm>
        </p:spPr>
        <p:txBody>
          <a:bodyPr/>
          <a:lstStyle/>
          <a:p>
            <a:pPr marL="283464" lvl="1" indent="0">
              <a:buNone/>
            </a:pPr>
            <a:r>
              <a:rPr lang="en-US" sz="2000" dirty="0"/>
              <a:t>Must be called within a </a:t>
            </a:r>
            <a:r>
              <a:rPr lang="en-US" sz="2000" dirty="0" err="1"/>
              <a:t>QueuedTask</a:t>
            </a:r>
            <a:r>
              <a:rPr lang="en-US" sz="2000" dirty="0"/>
              <a:t> 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much greater number </a:t>
            </a:r>
            <a:r>
              <a:rPr lang="en-US" dirty="0"/>
              <a:t>of fine grained methods and classes 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async</a:t>
            </a:r>
            <a:r>
              <a:rPr lang="en-US" dirty="0"/>
              <a:t>/await. Runs on the MCT</a:t>
            </a:r>
          </a:p>
          <a:p>
            <a:pPr lvl="1"/>
            <a:r>
              <a:rPr lang="en-US" dirty="0"/>
              <a:t>Designed for aggregation into your own coarse-grained </a:t>
            </a:r>
            <a:r>
              <a:rPr lang="en-US" dirty="0" err="1"/>
              <a:t>async</a:t>
            </a:r>
            <a:r>
              <a:rPr lang="en-US" dirty="0"/>
              <a:t>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213536"/>
            <a:ext cx="10703666" cy="34501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ArcGIS.Desktop.Framework.Threading.Tasks.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layers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.Active.Map.FindLayers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"Parcels"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parcels = layers[0]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WhereClause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"description = 'VACANT LAND'"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SubFields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"*"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parcels.Select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SelectionCombinationMethod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028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/>
              <a:t>QueuedTask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77240" y="1348740"/>
            <a:ext cx="10369296" cy="2842260"/>
          </a:xfrm>
        </p:spPr>
        <p:txBody>
          <a:bodyPr/>
          <a:lstStyle/>
          <a:p>
            <a:r>
              <a:rPr lang="en-US" sz="2400" dirty="0"/>
              <a:t>Pro framework’s custom Task scheduler.</a:t>
            </a:r>
          </a:p>
          <a:p>
            <a:r>
              <a:rPr lang="en-US" sz="2400" dirty="0"/>
              <a:t>Used to run synchronous ArcGIS Pro SDK methods in the background </a:t>
            </a:r>
          </a:p>
          <a:p>
            <a:r>
              <a:rPr lang="en-US" sz="2400" dirty="0"/>
              <a:t>These synchronous methods are listed in the API Reference guide like this: </a:t>
            </a:r>
          </a:p>
          <a:p>
            <a:pPr marL="0" indent="0">
              <a:buNone/>
            </a:pPr>
            <a:r>
              <a:rPr lang="en-US" sz="2400" b="0" dirty="0"/>
              <a:t>	“This method must be called on the MCT. Use </a:t>
            </a:r>
            <a:r>
              <a:rPr lang="en-US" sz="2400" b="0" dirty="0" err="1"/>
              <a:t>QueuedTask.Run</a:t>
            </a:r>
            <a:r>
              <a:rPr lang="en-US" sz="2400" b="0" dirty="0"/>
              <a:t>”</a:t>
            </a:r>
          </a:p>
          <a:p>
            <a:r>
              <a:rPr lang="en-US" sz="2400" b="0" dirty="0"/>
              <a:t>Example of synchronous methods in Pro:  </a:t>
            </a:r>
            <a:r>
              <a:rPr lang="en-US" sz="2400" b="0" dirty="0" err="1"/>
              <a:t>GetSpatialReference</a:t>
            </a:r>
            <a:r>
              <a:rPr lang="en-US" sz="2400" b="0" dirty="0"/>
              <a:t>, </a:t>
            </a:r>
            <a:r>
              <a:rPr lang="en-US" sz="2400" b="0" dirty="0" err="1"/>
              <a:t>QueryExtent</a:t>
            </a:r>
            <a:r>
              <a:rPr lang="en-US" sz="2400" b="0" dirty="0"/>
              <a:t>, </a:t>
            </a:r>
            <a:r>
              <a:rPr lang="en-US" sz="2400" b="0" dirty="0" err="1"/>
              <a:t>SetDefinition</a:t>
            </a:r>
            <a:r>
              <a:rPr lang="en-US" sz="2400" b="0" dirty="0"/>
              <a:t> (members in </a:t>
            </a:r>
            <a:r>
              <a:rPr lang="en-US" sz="2400" b="0" dirty="0" err="1"/>
              <a:t>FeatureLayer</a:t>
            </a:r>
            <a:r>
              <a:rPr lang="en-US" sz="2400" b="0" dirty="0"/>
              <a:t> class)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62588" y="4877979"/>
            <a:ext cx="10849708" cy="126481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Call synchronous SDK methods here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});</a:t>
            </a:r>
          </a:p>
        </p:txBody>
      </p:sp>
    </p:spTree>
    <p:extLst>
      <p:ext uri="{BB962C8B-B14F-4D97-AF65-F5344CB8AC3E}">
        <p14:creationId xmlns:p14="http://schemas.microsoft.com/office/powerpoint/2010/main" val="27528587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Coarse grained / fine grained demo</a:t>
            </a:r>
          </a:p>
        </p:txBody>
      </p:sp>
    </p:spTree>
    <p:extLst>
      <p:ext uri="{BB962C8B-B14F-4D97-AF65-F5344CB8AC3E}">
        <p14:creationId xmlns:p14="http://schemas.microsoft.com/office/powerpoint/2010/main" val="67526383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sri Branding Colors 2013_Blue Background 1">
    <a:dk1>
      <a:sysClr val="windowText" lastClr="000000"/>
    </a:dk1>
    <a:lt1>
      <a:sysClr val="window" lastClr="FFFFFF"/>
    </a:lt1>
    <a:dk2>
      <a:srgbClr val="007AC2"/>
    </a:dk2>
    <a:lt2>
      <a:srgbClr val="FFFF96"/>
    </a:lt2>
    <a:accent1>
      <a:srgbClr val="35AC46"/>
    </a:accent1>
    <a:accent2>
      <a:srgbClr val="AAD04B"/>
    </a:accent2>
    <a:accent3>
      <a:srgbClr val="F89927"/>
    </a:accent3>
    <a:accent4>
      <a:srgbClr val="00B9F2"/>
    </a:accent4>
    <a:accent5>
      <a:srgbClr val="8E499B"/>
    </a:accent5>
    <a:accent6>
      <a:srgbClr val="BE9969"/>
    </a:accent6>
    <a:hlink>
      <a:srgbClr val="C0E8FF"/>
    </a:hlink>
    <a:folHlink>
      <a:srgbClr val="81D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C463C244-3253-4F18-A962-C44339F20B0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5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1287</Words>
  <Application>Microsoft Office PowerPoint</Application>
  <PresentationFormat>Widescreen</PresentationFormat>
  <Paragraphs>229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SimSun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Customization Patterns</vt:lpstr>
      <vt:lpstr>Important Customization Patterns for the Pro SDK</vt:lpstr>
      <vt:lpstr>ArcGIS Pro Internal Threading Model</vt:lpstr>
      <vt:lpstr>Four Key Differences When Developing for Pro versus Desktop</vt:lpstr>
      <vt:lpstr>Three Categories of Methods in ArcGIS Pro API</vt:lpstr>
      <vt:lpstr>Coarse Grained Methods</vt:lpstr>
      <vt:lpstr>Fine Grained, Synchronous Methods</vt:lpstr>
      <vt:lpstr>Using QueuedTask </vt:lpstr>
      <vt:lpstr>PowerPoint Presentation</vt:lpstr>
      <vt:lpstr>Hooking Commands</vt:lpstr>
      <vt:lpstr>Hooking Commands</vt:lpstr>
      <vt:lpstr>MVVM Pattern in Add-ins</vt:lpstr>
      <vt:lpstr>MVVM Pattern in Add-ins</vt:lpstr>
      <vt:lpstr>MVVM - Pane</vt:lpstr>
      <vt:lpstr>MVVM – Dockpane</vt:lpstr>
      <vt:lpstr>Navigate_Pane_DockPane demo sample</vt:lpstr>
      <vt:lpstr>Multi-threading considerations</vt:lpstr>
      <vt:lpstr>Demo Updating UI collections from a worker thread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2016-03-06T21:30:07Z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